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76" r:id="rId2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6" d="100"/>
          <a:sy n="86" d="100"/>
        </p:scale>
        <p:origin x="8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4358B761-D184-45EF-B886-1138861C5652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CAEE046-B334-4B7A-925A-EA0DA03C00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80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D1FCFB-835A-43C4-84AB-7658C8E02ACC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28246A-35A9-4623-AFB5-C5E09F24B0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2026" y="164920"/>
            <a:ext cx="8382000" cy="590550"/>
          </a:xfrm>
          <a:prstGeom prst="rect">
            <a:avLst/>
          </a:prstGeom>
          <a:noFill/>
          <a:ln>
            <a:noFill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500" b="1" dirty="0">
                <a:solidFill>
                  <a:schemeClr val="bg2">
                    <a:lumMod val="25000"/>
                  </a:schemeClr>
                </a:solidFill>
                <a:effectLst/>
                <a:cs typeface="TH SarabunPSK"/>
              </a:rPr>
              <a:t>แผนผังการปฏิบัติงานด้านสาธารณภัย</a:t>
            </a:r>
            <a:endParaRPr lang="en-US" sz="150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algn="ctr">
              <a:spcAft>
                <a:spcPts val="0"/>
              </a:spcAft>
            </a:pPr>
            <a:r>
              <a:rPr lang="th-TH" sz="1500" b="1" dirty="0">
                <a:solidFill>
                  <a:schemeClr val="bg2">
                    <a:lumMod val="25000"/>
                  </a:schemeClr>
                </a:solidFill>
                <a:effectLst/>
                <a:cs typeface="TH SarabunPSK"/>
              </a:rPr>
              <a:t>ตาม พระราชบัญญัติป้องกันและบรรเทาสาธารณภัย พ.ศ. 2550 แผนการป้องกันและบรรเทาสาธารณภัยแห่งชาติ พ.ศ. 2558 และระเบียบกระทรวงการคลังว่าด้วยเงินทดรองราชการ พ.ศ. </a:t>
            </a:r>
            <a:r>
              <a:rPr lang="th-TH" sz="1500" b="1">
                <a:solidFill>
                  <a:schemeClr val="bg2">
                    <a:lumMod val="25000"/>
                  </a:schemeClr>
                </a:solidFill>
                <a:effectLst/>
                <a:cs typeface="TH SarabunPSK"/>
              </a:rPr>
              <a:t>2562</a:t>
            </a:r>
            <a:endParaRPr lang="en-US" sz="1500" dirty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algn="ctr">
              <a:spcAft>
                <a:spcPts val="0"/>
              </a:spcAft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effectLst/>
                <a:latin typeface="TH SarabunPSK"/>
              </a:rPr>
              <a:t> </a:t>
            </a:r>
            <a:endParaRPr lang="en-US" sz="1500" dirty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1205" y="1398495"/>
            <a:ext cx="2428875" cy="46166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1200" b="1" u="sng" dirty="0">
                <a:effectLst/>
                <a:latin typeface="TH SarabunIT๙" pitchFamily="34" charset="-34"/>
                <a:cs typeface="TH SarabunIT๙" pitchFamily="34" charset="-34"/>
              </a:rPr>
              <a:t>อปท.(อบต./ทต./ทม.)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algn="ctr">
              <a:spcAft>
                <a:spcPts val="0"/>
              </a:spcAft>
            </a:pP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รายงานเหตุด่วนสาธารณภัยให้อำเภอทราบ</a:t>
            </a:r>
            <a:r>
              <a:rPr lang="th-TH" sz="12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โดยด่วน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944905" y="1381036"/>
            <a:ext cx="2543175" cy="646331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1200" b="1" u="sng" dirty="0">
                <a:effectLst/>
                <a:latin typeface="TH SarabunIT๙" pitchFamily="34" charset="-34"/>
                <a:cs typeface="TH SarabunIT๙" pitchFamily="34" charset="-34"/>
              </a:rPr>
              <a:t>อำเภอ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algn="ctr">
              <a:spcAft>
                <a:spcPts val="0"/>
              </a:spcAft>
            </a:pP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รายงานเหตุด่วนสาธารณภัยให้จังหวัดทราบ</a:t>
            </a:r>
            <a:r>
              <a:rPr lang="th-TH" sz="12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ภายใน 3 วัน</a:t>
            </a: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นับตั้งแต่เกิดสาธารณภัย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786437" y="1359521"/>
            <a:ext cx="3238500" cy="646331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1200" u="sng" dirty="0">
                <a:effectLst/>
                <a:latin typeface="TH SarabunIT๙" pitchFamily="34" charset="-34"/>
                <a:cs typeface="TH SarabunIT๙" pitchFamily="34" charset="-34"/>
              </a:rPr>
              <a:t>จังหวัด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algn="ctr">
              <a:spcAft>
                <a:spcPts val="0"/>
              </a:spcAft>
            </a:pP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ประกาศเขตพื้นที่ประสบสาธารณภัย</a:t>
            </a:r>
            <a:r>
              <a:rPr lang="th-TH" sz="12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ภายใน 7 วัน</a:t>
            </a: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นับตั้งแต่เกิดสาธารณภัย 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>
              <a:spcAft>
                <a:spcPts val="0"/>
              </a:spcAft>
            </a:pPr>
            <a:r>
              <a:rPr lang="th-TH" sz="1200" b="1" dirty="0">
                <a:effectLst/>
                <a:latin typeface="TH SarabunIT๙" pitchFamily="34" charset="-34"/>
                <a:cs typeface="TH SarabunIT๙" pitchFamily="34" charset="-34"/>
              </a:rPr>
              <a:t>            (พรบ. 2550 แผนปภ.ชาติ 2558 รบ.เงินทดรอง 2556)</a:t>
            </a:r>
            <a:endParaRPr lang="en-US" sz="1200" dirty="0"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929063" y="887505"/>
            <a:ext cx="117157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1600" b="1" dirty="0">
                <a:effectLst/>
                <a:latin typeface="Angsana New" pitchFamily="18" charset="-34"/>
                <a:cs typeface="Angsana New" pitchFamily="18" charset="-34"/>
              </a:rPr>
              <a:t>เกิดสาธารณภัย</a:t>
            </a:r>
            <a:endParaRPr lang="en-US" sz="1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cxnSp>
        <p:nvCxnSpPr>
          <p:cNvPr id="14" name="ตัวเชื่อมต่อตรง 21"/>
          <p:cNvCxnSpPr/>
          <p:nvPr/>
        </p:nvCxnSpPr>
        <p:spPr>
          <a:xfrm>
            <a:off x="1178018" y="1249680"/>
            <a:ext cx="654367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ลูกศรเชื่อมต่อแบบตรง 291"/>
          <p:cNvCxnSpPr/>
          <p:nvPr/>
        </p:nvCxnSpPr>
        <p:spPr>
          <a:xfrm>
            <a:off x="2440080" y="1600200"/>
            <a:ext cx="400050" cy="0"/>
          </a:xfrm>
          <a:prstGeom prst="straightConnector1">
            <a:avLst/>
          </a:prstGeom>
          <a:ln w="15875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292"/>
          <p:cNvCxnSpPr/>
          <p:nvPr/>
        </p:nvCxnSpPr>
        <p:spPr>
          <a:xfrm>
            <a:off x="5488080" y="1600200"/>
            <a:ext cx="309563" cy="0"/>
          </a:xfrm>
          <a:prstGeom prst="straightConnector1">
            <a:avLst/>
          </a:prstGeom>
          <a:ln w="15875"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178018" y="1249680"/>
            <a:ext cx="0" cy="131356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495800" y="1247226"/>
            <a:ext cx="1680" cy="13381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714130" y="1228165"/>
            <a:ext cx="0" cy="131356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93"/>
          <p:cNvCxnSpPr/>
          <p:nvPr/>
        </p:nvCxnSpPr>
        <p:spPr>
          <a:xfrm rot="5400000">
            <a:off x="1211505" y="1971083"/>
            <a:ext cx="285008" cy="443"/>
          </a:xfrm>
          <a:prstGeom prst="line">
            <a:avLst/>
          </a:prstGeom>
          <a:ln w="158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ตัวเชื่อมต่อตรง 295"/>
          <p:cNvCxnSpPr/>
          <p:nvPr/>
        </p:nvCxnSpPr>
        <p:spPr>
          <a:xfrm>
            <a:off x="154080" y="2100283"/>
            <a:ext cx="3714750" cy="95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0"/>
          <p:cNvCxnSpPr/>
          <p:nvPr/>
        </p:nvCxnSpPr>
        <p:spPr>
          <a:xfrm>
            <a:off x="2659155" y="2104728"/>
            <a:ext cx="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01"/>
          <p:cNvCxnSpPr/>
          <p:nvPr/>
        </p:nvCxnSpPr>
        <p:spPr>
          <a:xfrm>
            <a:off x="1525680" y="2109808"/>
            <a:ext cx="0" cy="13335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3" name="ตัวเชื่อมต่อตรง 302"/>
          <p:cNvCxnSpPr/>
          <p:nvPr/>
        </p:nvCxnSpPr>
        <p:spPr>
          <a:xfrm>
            <a:off x="163605" y="2114253"/>
            <a:ext cx="0" cy="15240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4" name="ตัวเชื่อมต่อตรง 303"/>
          <p:cNvCxnSpPr/>
          <p:nvPr/>
        </p:nvCxnSpPr>
        <p:spPr>
          <a:xfrm>
            <a:off x="1354230" y="2057400"/>
            <a:ext cx="6915150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triangle"/>
          </a:ln>
          <a:effectLst/>
        </p:spPr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250015" y="2242523"/>
            <a:ext cx="1076325" cy="97045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กรณีไม่เข้าหลักเกณฑ์         ตาม รบ.กค.ว่าด้วยเงิน</a:t>
            </a:r>
          </a:p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ทดรองฯ เช่น อัคคีภัยเกิดขึ้น จำนวน 1 หลัง หรือ ฟ้าผ่า</a:t>
            </a: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3448050" y="2271732"/>
            <a:ext cx="1123950" cy="797228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กรณีอยู่ในเกณฑ์ตาม รบ.กค. ว่าด้วยเงินทดรองฯ              เกินขีดความสามารถ การช่วยเหลือของ อปท.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1571604" y="3484657"/>
            <a:ext cx="1762125" cy="90614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thaiDist">
              <a:spcAft>
                <a:spcPts val="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  <a:sym typeface="Wingdings"/>
              </a:rPr>
              <a:t></a:t>
            </a:r>
            <a:r>
              <a:rPr lang="th-TH" sz="11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</a:rPr>
              <a:t> ช่วยเหลือตามระเบียบ ฯ โดยไม่มีระยะเวลากำหนด สามารถช่วยเหลือได้ตลอดในกรณีที่ราษฎรยังไม่ได้รับการช่วยเหลือเยียวยาจากหน่วยงานอื่น ๆ</a:t>
            </a:r>
            <a:endParaRPr lang="en-US" sz="11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4830855" y="2133600"/>
            <a:ext cx="1924050" cy="791344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อำเภอ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spc="-2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ประชุม ก.ช.ภ.อ. เพื่อพิจารณาเห็นชอบ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  ให้ ก.ช.ภ.จ. ประชุมพิจารณาประกาศเขตการให้ความช่วยเหลือ </a:t>
            </a: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20 วัน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นับตั้งแต่เกิดสาธารณภัย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7115175" y="2133600"/>
            <a:ext cx="1952625" cy="93536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จังหวัด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ประชุม ก.ช.ภ.จ. เพื่อพิจารณาเห็นชอบ  ให้ประกาศเขตการให้ความช่วยเหลือ ฯ พร้อมเสนอประกาศให้ ผวจ.ลงนาม </a:t>
            </a: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30 วัน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นับตั้งแต่วันเกิดสาธารณภัย </a:t>
            </a:r>
            <a:r>
              <a:rPr lang="th-TH" sz="1000" b="1" dirty="0">
                <a:solidFill>
                  <a:srgbClr val="00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แล้วแจ้งอำเภอ/อำเภอแจ้ง อปท.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40" name="Text Box 297"/>
          <p:cNvSpPr txBox="1">
            <a:spLocks noChangeArrowheads="1"/>
          </p:cNvSpPr>
          <p:nvPr/>
        </p:nvSpPr>
        <p:spPr bwMode="auto">
          <a:xfrm>
            <a:off x="2400300" y="2252683"/>
            <a:ext cx="952500" cy="960294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กรณีอยู่ในหลักเกณฑ์ ตาม </a:t>
            </a:r>
            <a:r>
              <a:rPr lang="th-TH" sz="1000" b="1" spc="-30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รบ.กค.ว่าด้วย       เงินทดรอง ฯ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อปท. มีงบประมาณสามารถช่วยเหลือได้</a:t>
            </a: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 </a:t>
            </a: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 </a:t>
            </a:r>
            <a:endParaRPr lang="en-US" sz="10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3406268" y="3068960"/>
            <a:ext cx="1237129" cy="1671324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thaiDist">
              <a:spcAft>
                <a:spcPts val="0"/>
              </a:spcAft>
            </a:pPr>
            <a:r>
              <a:rPr lang="en-US" sz="12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  <a:sym typeface="Wingdings"/>
              </a:rPr>
              <a:t></a:t>
            </a:r>
            <a:r>
              <a:rPr lang="th-TH" sz="12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 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เสนอ ก.ช.ภ.อ. ประชุมพิจารณาเพื่อขอความเห็นชอบเสนอ ก.ช.ภ.จ.ประกาศเขตการให้ความ</a:t>
            </a:r>
            <a:r>
              <a:rPr lang="th-TH" sz="1000" b="1" spc="-40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ช่วยเหลือ 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ฯ </a:t>
            </a:r>
            <a:r>
              <a:rPr lang="th-TH" sz="1000" b="1" i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ภายใน 15 วัน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 นับตั้งแต่วันที่เกิด</a:t>
            </a:r>
          </a:p>
          <a:p>
            <a:pPr algn="thaiDist">
              <a:spcAft>
                <a:spcPts val="0"/>
              </a:spcAft>
            </a:pP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สาธารณภัย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algn="thaiDist">
              <a:spcAft>
                <a:spcPts val="0"/>
              </a:spcAft>
            </a:pPr>
            <a:r>
              <a:rPr lang="en-US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  <a:sym typeface="Wingdings"/>
              </a:rPr>
              <a:t>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 ท้องถิ่นอำเภอออกหนังสือยืนยันว่าตรวจสอบงบประมาณ อปท. ดังกล่าวไม่มีงบประมาณคงเหลือ   อยู่จริง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2" name="ลูกศรเชื่อมต่อแบบตรง 322"/>
          <p:cNvCxnSpPr/>
          <p:nvPr/>
        </p:nvCxnSpPr>
        <p:spPr>
          <a:xfrm>
            <a:off x="4572000" y="2628961"/>
            <a:ext cx="249330" cy="0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stealth" w="lg" len="med"/>
          </a:ln>
          <a:effectLst/>
        </p:spPr>
      </p:cxnSp>
      <p:cxnSp>
        <p:nvCxnSpPr>
          <p:cNvPr id="43" name="ลูกศรเชื่อมต่อแบบตรง 323"/>
          <p:cNvCxnSpPr/>
          <p:nvPr/>
        </p:nvCxnSpPr>
        <p:spPr>
          <a:xfrm>
            <a:off x="6783480" y="2628961"/>
            <a:ext cx="285750" cy="0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stealth" w="lg" len="med"/>
          </a:ln>
          <a:effectLst/>
        </p:spPr>
      </p:cxnSp>
      <p:cxnSp>
        <p:nvCxnSpPr>
          <p:cNvPr id="44" name="ตัวเชื่อมต่อตรง 24"/>
          <p:cNvCxnSpPr/>
          <p:nvPr/>
        </p:nvCxnSpPr>
        <p:spPr>
          <a:xfrm>
            <a:off x="2865439" y="3212976"/>
            <a:ext cx="0" cy="19330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5" name="ตัวเชื่อมต่อตรง 25"/>
          <p:cNvCxnSpPr/>
          <p:nvPr/>
        </p:nvCxnSpPr>
        <p:spPr>
          <a:xfrm>
            <a:off x="1668555" y="3220866"/>
            <a:ext cx="0" cy="18541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7" name="ตัวเชื่อมต่อตรง 28"/>
          <p:cNvCxnSpPr/>
          <p:nvPr/>
        </p:nvCxnSpPr>
        <p:spPr>
          <a:xfrm>
            <a:off x="1668555" y="3401858"/>
            <a:ext cx="1207995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428728" y="4468262"/>
            <a:ext cx="1943100" cy="26161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  <a:sym typeface="Wingdings"/>
              </a:rPr>
              <a:t></a:t>
            </a:r>
            <a:r>
              <a:rPr lang="th-TH" sz="11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  <a:sym typeface="Wingdings"/>
              </a:rPr>
              <a:t> </a:t>
            </a:r>
            <a:r>
              <a:rPr lang="th-TH" sz="1100" b="1" dirty="0">
                <a:solidFill>
                  <a:schemeClr val="tx2">
                    <a:lumMod val="50000"/>
                  </a:schemeClr>
                </a:solidFill>
                <a:effectLst/>
                <a:latin typeface="TH SarabunIT๙" pitchFamily="34" charset="-34"/>
                <a:cs typeface="TH SarabunIT๙" pitchFamily="34" charset="-34"/>
              </a:rPr>
              <a:t>รายงานผลการช่วยเหลือให้อำเภอทราบ</a:t>
            </a:r>
            <a:endParaRPr lang="en-US" sz="1100" dirty="0">
              <a:solidFill>
                <a:schemeClr val="tx2">
                  <a:lumMod val="50000"/>
                </a:schemeClr>
              </a:solidFill>
              <a:effectLst/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49" name="ตัวเชื่อมต่อตรง 289"/>
          <p:cNvCxnSpPr/>
          <p:nvPr/>
        </p:nvCxnSpPr>
        <p:spPr>
          <a:xfrm rot="16200000" flipH="1">
            <a:off x="2268186" y="4427029"/>
            <a:ext cx="95006" cy="4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8" name="ตัวเชื่อมต่อตรง 29"/>
          <p:cNvCxnSpPr/>
          <p:nvPr/>
        </p:nvCxnSpPr>
        <p:spPr>
          <a:xfrm rot="5400000">
            <a:off x="2274342" y="3451095"/>
            <a:ext cx="83260" cy="567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0" name="Text Box 290"/>
          <p:cNvSpPr txBox="1">
            <a:spLocks noChangeArrowheads="1"/>
          </p:cNvSpPr>
          <p:nvPr/>
        </p:nvSpPr>
        <p:spPr bwMode="auto">
          <a:xfrm>
            <a:off x="77880" y="2252683"/>
            <a:ext cx="1100138" cy="247650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5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ผู้อำนวยการในเขตพื้นที่รับผิดขอบสำรวจความเสียหายจากสาธารณภัย และจัดทำบัญชีรายชื่อผู้ประสบภัยและทรัพย์สินที่เสียหายไว้เป็นหลักฐาน พร้อมออกหนังสือรับรองให้ผู้ประสบภัยไว้เป็นหลักฐานในการรับสงเคราะห์และฟื้นฟู          (ตาม พรบ.ปภ. 2550 มาตรา 30)</a:t>
            </a:r>
            <a:endParaRPr lang="en-US" sz="1050" b="1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cxnSp>
        <p:nvCxnSpPr>
          <p:cNvPr id="51" name="ตัวเชื่อมต่อตรง 300"/>
          <p:cNvCxnSpPr/>
          <p:nvPr/>
        </p:nvCxnSpPr>
        <p:spPr>
          <a:xfrm>
            <a:off x="3867150" y="2109808"/>
            <a:ext cx="0" cy="15240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4686527" y="3246744"/>
            <a:ext cx="2401980" cy="96532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อปท.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algn="just">
              <a:spcAft>
                <a:spcPts val="0"/>
              </a:spcAft>
            </a:pP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เมื่อจังหวัดประกาศเขตการให้ความช่วยเหลือแล้ว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  <a:sym typeface="Wingdings"/>
              </a:rPr>
              <a:t>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ตรวจสอบ ประเมิน ความเสียหาย เสนอ ก.ช.ภ.อ.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  <a:sym typeface="Wingdings"/>
              </a:rPr>
              <a:t>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พิจารณาความช่วยเหลือผู้ประสบภัย </a:t>
            </a:r>
            <a:r>
              <a:rPr lang="th-TH" sz="1000" b="1" u="sng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45 วัน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นับตั้งแต่เกิดสาธารณภัย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7381834" y="3255370"/>
            <a:ext cx="1685925" cy="96532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อำเภอ</a:t>
            </a:r>
            <a:endParaRPr lang="en-US" sz="10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spc="-2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ประชุม ก.ช.ภ.อ. เพื่อพิจารณาเห็นชอบ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ให้ความช่วยเหลือ </a:t>
            </a:r>
            <a:r>
              <a:rPr lang="th-TH" sz="1000" b="1" u="sng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50 วัน</a:t>
            </a:r>
            <a:r>
              <a:rPr lang="th-TH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นับตั้งแต่วันเกิดสาธารณภัย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000" b="1" dirty="0">
                <a:solidFill>
                  <a:srgbClr val="00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แล้วรายงานจังหวัด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6874657" y="4237439"/>
            <a:ext cx="1809750" cy="80367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th-TH" sz="1100" b="1" i="1" u="sng" dirty="0">
                <a:solidFill>
                  <a:srgbClr val="FF0000"/>
                </a:solidFill>
                <a:effectLst/>
                <a:latin typeface="TH SarabunIT๙" pitchFamily="34" charset="-34"/>
                <a:cs typeface="TH SarabunIT๙" pitchFamily="34" charset="-34"/>
              </a:rPr>
              <a:t>จังหวัด</a:t>
            </a:r>
            <a:endParaRPr lang="en-US" sz="1100" dirty="0">
              <a:effectLst/>
              <a:latin typeface="TH SarabunIT๙" pitchFamily="34" charset="-34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1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ประชุม ก.ช.ภ.จ. เพื่อพิจารณา</a:t>
            </a:r>
            <a:r>
              <a:rPr lang="th-TH" sz="1100" b="1" spc="-5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เห็นชอบให้ความช่วยเหลือ </a:t>
            </a:r>
            <a:r>
              <a:rPr lang="th-TH" sz="1100" b="1" i="1" u="sng" spc="-5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60 วัน</a:t>
            </a:r>
            <a:endParaRPr lang="en-US" sz="11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11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นับตั้งแต่วันเกิดสาธารณภัย</a:t>
            </a:r>
            <a:endParaRPr lang="en-US" sz="11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6884207" y="5068335"/>
            <a:ext cx="2258672" cy="792844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  <a:sym typeface="Wingdings"/>
              </a:rPr>
              <a:t>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กรณีมอบหมายให้อำเภอดำเนินการให้ความช่วยเหลือภายใน 90 วัน นับตั้งแต่วันที่เกิดภัยและรวบรวมใบสำคัญส่งใช้เงินยืมทดรองราชการ </a:t>
            </a:r>
            <a:r>
              <a:rPr lang="th-TH" sz="1000" b="1" i="1" u="sng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ฯ  ภายใน 15 วัน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ทำการ นับตั้งแต่หน่วยงานช่วยเหลือได้รับเงินไปจากคลังจังหวัด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6885454" y="5863855"/>
            <a:ext cx="2257425" cy="940915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thaiDi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  <a:sym typeface="Wingdings"/>
              </a:rPr>
              <a:t>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กรณีมอบหมายให้หน่วยงานอื่นที่เกี่ยวข้องดำเนินการให้ความช่วยเหลือ แจ้งหน่วยงานให้ความช่วยเหลือตามระเบียบจะต้องดำเนินการช่วยเหลือ</a:t>
            </a:r>
            <a:r>
              <a:rPr lang="th-TH" sz="1000" b="1" i="1" u="sng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90 วัน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 นับตั้งแต่วันที่เกิดภัยพร้อมรวบรวมใบสำคัญส่งให้จังหวัด </a:t>
            </a:r>
            <a:r>
              <a:rPr lang="th-TH" sz="1000" b="1" i="1" u="sng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ภายใน 15 วัน</a:t>
            </a:r>
            <a:r>
              <a:rPr lang="th-TH" sz="1000" b="1" spc="-30" dirty="0">
                <a:solidFill>
                  <a:srgbClr val="FF0000"/>
                </a:solidFill>
                <a:effectLst/>
                <a:latin typeface="TH SarabunIT๙" pitchFamily="34" charset="-34"/>
                <a:ea typeface="Calibri"/>
                <a:cs typeface="TH SarabunIT๙" pitchFamily="34" charset="-34"/>
              </a:rPr>
              <a:t>ทำการนับตั้งแต่ได้รับเงินจากคลังจังหวัด</a:t>
            </a:r>
            <a:endParaRPr lang="en-US" sz="1000" dirty="0">
              <a:effectLst/>
              <a:latin typeface="TH SarabunIT๙" pitchFamily="34" charset="-34"/>
              <a:ea typeface="Calibri"/>
              <a:cs typeface="TH SarabunIT๙" pitchFamily="34" charset="-34"/>
            </a:endParaRPr>
          </a:p>
        </p:txBody>
      </p:sp>
      <p:cxnSp>
        <p:nvCxnSpPr>
          <p:cNvPr id="62" name="ตัวเชื่อมต่อตรง 309"/>
          <p:cNvCxnSpPr/>
          <p:nvPr/>
        </p:nvCxnSpPr>
        <p:spPr>
          <a:xfrm>
            <a:off x="8001453" y="3066342"/>
            <a:ext cx="0" cy="8572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ตัวเชื่อมต่อตรง 319"/>
          <p:cNvCxnSpPr/>
          <p:nvPr/>
        </p:nvCxnSpPr>
        <p:spPr>
          <a:xfrm>
            <a:off x="3600988" y="5076936"/>
            <a:ext cx="84886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ตัวเชื่อมต่อตรง 8"/>
          <p:cNvCxnSpPr/>
          <p:nvPr/>
        </p:nvCxnSpPr>
        <p:spPr>
          <a:xfrm>
            <a:off x="5672591" y="3133017"/>
            <a:ext cx="0" cy="113727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stealth" w="lg" len="med"/>
          </a:ln>
          <a:effectLst/>
        </p:spPr>
      </p:cxnSp>
      <p:cxnSp>
        <p:nvCxnSpPr>
          <p:cNvPr id="66" name="ตัวเชื่อมต่อตรง 16"/>
          <p:cNvCxnSpPr/>
          <p:nvPr/>
        </p:nvCxnSpPr>
        <p:spPr>
          <a:xfrm>
            <a:off x="8905212" y="4213928"/>
            <a:ext cx="0" cy="469419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7" name="ตัวเชื่อมต่อตรง 20"/>
          <p:cNvCxnSpPr/>
          <p:nvPr/>
        </p:nvCxnSpPr>
        <p:spPr>
          <a:xfrm>
            <a:off x="8676456" y="4683347"/>
            <a:ext cx="238944" cy="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 type="stealth"/>
            <a:tailEnd w="lg" len="med"/>
          </a:ln>
          <a:effectLst/>
        </p:spPr>
      </p:cxnSp>
      <p:cxnSp>
        <p:nvCxnSpPr>
          <p:cNvPr id="68" name="ตัวเชื่อมต่อตรง 296"/>
          <p:cNvCxnSpPr/>
          <p:nvPr/>
        </p:nvCxnSpPr>
        <p:spPr>
          <a:xfrm>
            <a:off x="5680542" y="3140968"/>
            <a:ext cx="233362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ตัวเชื่อมต่อตรง 318"/>
          <p:cNvCxnSpPr/>
          <p:nvPr/>
        </p:nvCxnSpPr>
        <p:spPr>
          <a:xfrm>
            <a:off x="8269380" y="1952625"/>
            <a:ext cx="0" cy="10477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ลูกศรเชื่อมต่อแบบตรง 323"/>
          <p:cNvCxnSpPr/>
          <p:nvPr/>
        </p:nvCxnSpPr>
        <p:spPr>
          <a:xfrm>
            <a:off x="7095242" y="3720928"/>
            <a:ext cx="285750" cy="0"/>
          </a:xfrm>
          <a:prstGeom prst="straightConnector1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stealth" w="lg" len="med"/>
          </a:ln>
          <a:effectLst/>
        </p:spPr>
      </p:cxnSp>
      <p:cxnSp>
        <p:nvCxnSpPr>
          <p:cNvPr id="53" name="ตัวเชื่อมต่อตรง 29"/>
          <p:cNvCxnSpPr/>
          <p:nvPr/>
        </p:nvCxnSpPr>
        <p:spPr>
          <a:xfrm flipH="1">
            <a:off x="1287512" y="3212976"/>
            <a:ext cx="1660" cy="1584178"/>
          </a:xfrm>
          <a:prstGeom prst="line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85" name="Text Box 2"/>
          <p:cNvSpPr txBox="1">
            <a:spLocks noChangeArrowheads="1"/>
          </p:cNvSpPr>
          <p:nvPr/>
        </p:nvSpPr>
        <p:spPr bwMode="auto">
          <a:xfrm>
            <a:off x="37664" y="4740284"/>
            <a:ext cx="6809690" cy="21177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th-TH" sz="1200" b="1" u="dbl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เกิดเหตุไฟไหม้บ้าน 1 หลังและมีคนเสียชีวิต</a:t>
            </a:r>
          </a:p>
          <a:p>
            <a:pPr>
              <a:spcAft>
                <a:spcPts val="0"/>
              </a:spcAft>
            </a:pP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กรณี อัคคีภัยเป็นเหตุที่ทำให้เกิดความเสียหายแก่ชีวิต ร่างกายและทรัพย์สินของประชาชนเช่นเดียวกัน แต่กรณีไฟไหม้บ้านหลังเดียวมิได้เป็นภัยหรืออันตรายที่เกิดขึ้นแก่คนหมู่มากหรือก่อให้เกิดการเปลี่ยนแปลงของสภาพแวดล้อม ซึ่งส่งผลกระทบต่อปัจจัยพื้นฐานจนเกินขีดความสามารถของชุมชน  จะรับมือหรือจัดการได้ จึงไม่เข้าข่ายเป็นภัยพิบัติ กรณีฉุกเฉินตามระเบียบกระทรวงการคลังฯ พ.ศ.2562 ตามแนวทางการให้ความช่วยเหลือผู้ประสบภัยพิบัติกรณีฉุกเฉิน</a:t>
            </a:r>
          </a:p>
          <a:p>
            <a:pPr>
              <a:spcAft>
                <a:spcPts val="0"/>
              </a:spcAft>
            </a:pPr>
            <a:r>
              <a:rPr lang="th-TH" sz="12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แต่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 จากระเบียบ มท.การช่วยเหลือประชาชนฉบับ 2 2562 อป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ท.สา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มารถให้ความช่วยเหลือผู้ประสบภัย ของ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 ตาม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พรบ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.ป้องกันและบรรเทาสาธารณภัย พ.ศ.2550 มาตรา 20 กำหนดให้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 แห่งพื้นที่มีหน้าที่ป้องกันและบรรเทาสาธารณภัยในเขตท้องถิ่นของตนและการที่หลักเกณฑ์ว่าด้วยการตั้งงบประมาณเพื่อการช่วยเหลือประชาชนตามอำนาจหน้าที่ของ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อบจ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 เทศบาล และ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อบต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 พ.ศ.2543 ข้อ 6(1) ได้กำหนดวิธีการช่วยเหลือประชาชนโดยถือปฏิบัติตามแนวทางการช่วยเหลือสงเคราะห์ประชาชนที่หน่วยงานของรัฐ ถือปฏิบัติอยู่โดยอนุโลม ดังนั้น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.จะนำระเบียบกระทรวงการคลังว่าด้วยเงินทดรองราชการเพื่อช่วยเหลือผู้ประสบภัยพิบัติกรณีฉุกเฉิน พ.ศ.2556 ไปใช้เพื่อเป็นแนวทางในการปฏิบัติแค่ไหน เพียงไร จึงเป็นเรื่องที่อยู่ในดุลพินิจของ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.จะพิจารณาตามที่เห็นสมควร ทั้งนี้ ระเบียบกระทรวงการคลังฯ มิได้เป็นข้อจำกัดในการปฏิบัติงานตามอำนาจหน้าที่ของ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 แต่อย่างใด (หนังสือกรมบัญชีกลาง ด่วนที่สุด ที่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กค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 0406.3/36719 ลงวันที่ 27 กันยายน 2556)</a:t>
            </a:r>
          </a:p>
          <a:p>
            <a:pPr>
              <a:spcAft>
                <a:spcPts val="0"/>
              </a:spcAft>
            </a:pPr>
            <a:r>
              <a:rPr lang="th-TH" sz="12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ดังนั้น 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หากคณะกรรมการช่วยเหลือประชาชนประจำตำบลใช้ดุลพินิจประชุมและพิจารณาเห็นว่าไฟไหม้ 1 หลังและประชาชนได้รับความเสียหายจากภัยพิบัติดังกล่าว </a:t>
            </a:r>
            <a:r>
              <a:rPr lang="th-TH" sz="1000" b="1" dirty="0" err="1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อปท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.ก็สามารถช่วยเหลือตามหลักเกณฑ์การช่วยเหลือประชาชนของกระทรวงการคลังได้ทั้ง  </a:t>
            </a:r>
            <a:r>
              <a:rPr lang="th-TH" sz="1000" b="1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&gt;&gt;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  ด้านความเสียหาย</a:t>
            </a:r>
            <a:r>
              <a:rPr lang="th-TH" sz="1000" dirty="0">
                <a:solidFill>
                  <a:srgbClr val="FF0000"/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 &gt;&gt;</a:t>
            </a:r>
            <a:r>
              <a:rPr lang="th-TH" sz="1000" b="1" dirty="0">
                <a:solidFill>
                  <a:schemeClr val="tx2">
                    <a:lumMod val="50000"/>
                  </a:schemeClr>
                </a:solidFill>
                <a:latin typeface="TH SarabunIT๙" pitchFamily="34" charset="-34"/>
                <a:cs typeface="TH SarabunIT๙" pitchFamily="34" charset="-34"/>
                <a:sym typeface="Wingdings"/>
              </a:rPr>
              <a:t>  ด้านที่อยู่อาศัยการดำรงชีพ ตามระเบียบกระทรวงมหาดไทยว่าด้วยค่าใช้จ่ายเพื่อช่วยเหลือประชาชนตามอำนาจหน้าที่ของ องค์กรปกครองส่วนท้องถิ่น (ฉบับที่ 2) พ.ศ.2562 ได้</a:t>
            </a:r>
            <a:endParaRPr lang="th-TH" sz="1000" dirty="0">
              <a:solidFill>
                <a:schemeClr val="tx2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thaiDist">
              <a:spcAft>
                <a:spcPts val="0"/>
              </a:spcAft>
            </a:pPr>
            <a:endParaRPr lang="en-US" sz="1100" dirty="0">
              <a:solidFill>
                <a:schemeClr val="tx2">
                  <a:lumMod val="50000"/>
                </a:schemeClr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cxnSp>
        <p:nvCxnSpPr>
          <p:cNvPr id="9" name="ตัวเชื่อมต่อตรง 8"/>
          <p:cNvCxnSpPr/>
          <p:nvPr/>
        </p:nvCxnSpPr>
        <p:spPr>
          <a:xfrm>
            <a:off x="8684407" y="4797154"/>
            <a:ext cx="2309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ตัวเชื่อมต่อตรง 8"/>
          <p:cNvCxnSpPr/>
          <p:nvPr/>
        </p:nvCxnSpPr>
        <p:spPr>
          <a:xfrm>
            <a:off x="8913838" y="4797154"/>
            <a:ext cx="10188" cy="271181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stealth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0734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8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9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1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3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6" grpId="0" animBg="1"/>
      <p:bldP spid="50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8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859</Words>
  <Application>Microsoft Office PowerPoint</Application>
  <PresentationFormat>นำเสนอทางหน้าจอ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Calibri</vt:lpstr>
      <vt:lpstr>Georgia</vt:lpstr>
      <vt:lpstr>TH SarabunIT๙</vt:lpstr>
      <vt:lpstr>TH SarabunPSK</vt:lpstr>
      <vt:lpstr>Trebuchet MS</vt:lpstr>
      <vt:lpstr>Slipstream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DDPM-USER</cp:lastModifiedBy>
  <cp:revision>63</cp:revision>
  <cp:lastPrinted>2019-06-17T07:16:17Z</cp:lastPrinted>
  <dcterms:created xsi:type="dcterms:W3CDTF">2017-01-27T07:43:59Z</dcterms:created>
  <dcterms:modified xsi:type="dcterms:W3CDTF">2019-08-09T08:13:56Z</dcterms:modified>
</cp:coreProperties>
</file>